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76" r:id="rId32"/>
    <p:sldId id="462" r:id="rId33"/>
    <p:sldId id="474" r:id="rId34"/>
    <p:sldId id="466" r:id="rId35"/>
    <p:sldId id="470" r:id="rId36"/>
    <p:sldId id="532" r:id="rId37"/>
    <p:sldId id="533" r:id="rId38"/>
    <p:sldId id="522" r:id="rId39"/>
    <p:sldId id="523" r:id="rId40"/>
    <p:sldId id="524" r:id="rId41"/>
    <p:sldId id="531" r:id="rId42"/>
    <p:sldId id="540" r:id="rId43"/>
    <p:sldId id="541" r:id="rId44"/>
    <p:sldId id="497" r:id="rId45"/>
    <p:sldId id="495" r:id="rId46"/>
    <p:sldId id="496" r:id="rId47"/>
    <p:sldId id="526" r:id="rId48"/>
    <p:sldId id="499" r:id="rId49"/>
    <p:sldId id="527" r:id="rId50"/>
    <p:sldId id="530" r:id="rId51"/>
    <p:sldId id="480" r:id="rId52"/>
    <p:sldId id="482" r:id="rId53"/>
    <p:sldId id="481" r:id="rId54"/>
    <p:sldId id="502" r:id="rId55"/>
    <p:sldId id="504" r:id="rId56"/>
    <p:sldId id="505" r:id="rId57"/>
    <p:sldId id="507" r:id="rId58"/>
    <p:sldId id="506" r:id="rId59"/>
    <p:sldId id="535" r:id="rId60"/>
    <p:sldId id="538" r:id="rId61"/>
    <p:sldId id="537" r:id="rId62"/>
    <p:sldId id="539" r:id="rId63"/>
    <p:sldId id="529" r:id="rId64"/>
    <p:sldId id="514" r:id="rId65"/>
    <p:sldId id="528" r:id="rId66"/>
    <p:sldId id="314" r:id="rId67"/>
    <p:sldId id="542" r:id="rId68"/>
    <p:sldId id="546" r:id="rId69"/>
    <p:sldId id="544" r:id="rId70"/>
    <p:sldId id="547" r:id="rId71"/>
    <p:sldId id="548" r:id="rId72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76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  <p14:section name="Vragen" id="{AA0465BC-8798-4095-84D4-1D9049086577}">
          <p14:sldIdLst>
            <p14:sldId id="314"/>
          </p14:sldIdLst>
        </p14:section>
        <p14:section name="After the Fact" id="{69684FBD-5E1D-4589-B96C-06F0C66BF361}">
          <p14:sldIdLst>
            <p14:sldId id="542"/>
            <p14:sldId id="546"/>
            <p14:sldId id="544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1" autoAdjust="0"/>
    <p:restoredTop sz="77959" autoAdjust="0"/>
  </p:normalViewPr>
  <p:slideViewPr>
    <p:cSldViewPr snapToGrid="0" showGuides="1">
      <p:cViewPr varScale="1">
        <p:scale>
          <a:sx n="49" d="100"/>
          <a:sy n="49" d="100"/>
        </p:scale>
        <p:origin x="432" y="72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16-3-2017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058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751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65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9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16.03.2017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16-3-2017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16 </a:t>
            </a:r>
            <a:r>
              <a:rPr lang="nl-NL" dirty="0" err="1" smtClean="0"/>
              <a:t>march</a:t>
            </a:r>
            <a:r>
              <a:rPr lang="nl-NL" dirty="0" smtClean="0"/>
              <a:t> 2017 </a:t>
            </a:r>
            <a:r>
              <a:rPr lang="nl-NL" dirty="0"/>
              <a:t>| ISBE </a:t>
            </a:r>
            <a:r>
              <a:rPr lang="nl-NL" dirty="0" smtClean="0"/>
              <a:t>Mechelen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Current</a:t>
            </a:r>
            <a:r>
              <a:rPr lang="nl-BE" sz="3200" dirty="0" smtClean="0"/>
              <a:t> Version: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dirty="0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30" y="1879600"/>
            <a:ext cx="9530443" cy="237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5" y="110231"/>
            <a:ext cx="9862457" cy="6185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9341" y="17170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6" name="Rectangle 5"/>
          <p:cNvSpPr/>
          <p:nvPr/>
        </p:nvSpPr>
        <p:spPr>
          <a:xfrm>
            <a:off x="1534721" y="27192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7" name="Rectangle 6"/>
          <p:cNvSpPr/>
          <p:nvPr/>
        </p:nvSpPr>
        <p:spPr>
          <a:xfrm>
            <a:off x="1661174" y="3722948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672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47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smtClean="0"/>
              <a:t>Cyclic </a:t>
            </a:r>
            <a:r>
              <a:rPr lang="nl-BE" dirty="0" err="1" smtClean="0"/>
              <a:t>dependency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What</a:t>
            </a:r>
            <a:r>
              <a:rPr lang="nl-BE" dirty="0" smtClean="0"/>
              <a:t> went wrong </a:t>
            </a:r>
            <a:r>
              <a:rPr lang="nl-BE" dirty="0" err="1" smtClean="0"/>
              <a:t>during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demo?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7039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Error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r>
              <a:rPr lang="nl-BE" sz="1800" b="1" dirty="0"/>
              <a:t>APPLICATION FAILED TO START</a:t>
            </a:r>
          </a:p>
          <a:p>
            <a:pPr>
              <a:buNone/>
            </a:pPr>
            <a:r>
              <a:rPr lang="nl-BE" sz="1800" b="1" dirty="0"/>
              <a:t>***************************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 err="1"/>
              <a:t>Description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The </a:t>
            </a:r>
            <a:r>
              <a:rPr lang="nl-BE" sz="1800" b="1" dirty="0" err="1"/>
              <a:t>dependencies</a:t>
            </a:r>
            <a:r>
              <a:rPr lang="nl-BE" sz="1800" b="1" dirty="0"/>
              <a:t> of </a:t>
            </a:r>
            <a:r>
              <a:rPr lang="nl-BE" sz="1800" b="1" dirty="0" err="1"/>
              <a:t>some</a:t>
            </a:r>
            <a:r>
              <a:rPr lang="nl-BE" sz="1800" b="1" dirty="0"/>
              <a:t> of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beans</a:t>
            </a:r>
            <a:r>
              <a:rPr lang="nl-BE" sz="1800" b="1" dirty="0"/>
              <a:t> in </a:t>
            </a:r>
            <a:r>
              <a:rPr lang="nl-BE" sz="1800" b="1" dirty="0" err="1"/>
              <a:t>the</a:t>
            </a:r>
            <a:r>
              <a:rPr lang="nl-BE" sz="1800" b="1" dirty="0"/>
              <a:t> </a:t>
            </a:r>
            <a:r>
              <a:rPr lang="nl-BE" sz="1800" b="1" dirty="0" err="1"/>
              <a:t>application</a:t>
            </a:r>
            <a:r>
              <a:rPr lang="nl-BE" sz="1800" b="1" dirty="0"/>
              <a:t> context form a </a:t>
            </a:r>
            <a:r>
              <a:rPr lang="nl-BE" sz="1800" b="1" dirty="0" err="1"/>
              <a:t>cycle</a:t>
            </a:r>
            <a:r>
              <a:rPr lang="nl-BE" sz="1800" b="1" dirty="0"/>
              <a:t>:</a:t>
            </a:r>
          </a:p>
          <a:p>
            <a:pPr>
              <a:buNone/>
            </a:pPr>
            <a:endParaRPr lang="nl-BE" sz="1800" b="1" dirty="0"/>
          </a:p>
          <a:p>
            <a:pPr>
              <a:buNone/>
            </a:pPr>
            <a:r>
              <a:rPr lang="nl-BE" sz="1800" b="1" dirty="0"/>
              <a:t>   </a:t>
            </a:r>
            <a:r>
              <a:rPr lang="nl-BE" sz="1800" b="1" dirty="0" err="1"/>
              <a:t>imageResource</a:t>
            </a:r>
            <a:r>
              <a:rPr lang="nl-BE" sz="1800" b="1" dirty="0"/>
              <a:t> (field </a:t>
            </a:r>
            <a:r>
              <a:rPr lang="nl-BE" sz="1800" b="1" dirty="0" err="1"/>
              <a:t>com.infosupport.ap.exercise.services.CognitiveServices</a:t>
            </a:r>
            <a:r>
              <a:rPr lang="nl-BE" sz="1800" b="1" dirty="0"/>
              <a:t> </a:t>
            </a:r>
            <a:r>
              <a:rPr lang="nl-BE" sz="1800" b="1" dirty="0" err="1"/>
              <a:t>com.infosupport.ap.exercise.resources.ImageResource.faceAPI</a:t>
            </a:r>
            <a:r>
              <a:rPr lang="nl-BE" sz="1800" b="1" dirty="0"/>
              <a:t>)</a:t>
            </a:r>
          </a:p>
          <a:p>
            <a:pPr>
              <a:buNone/>
            </a:pPr>
            <a:r>
              <a:rPr lang="nl-BE" sz="1800" b="1" dirty="0"/>
              <a:t>┌─────┐</a:t>
            </a:r>
          </a:p>
          <a:p>
            <a:pPr>
              <a:buNone/>
            </a:pPr>
            <a:r>
              <a:rPr lang="nl-BE" sz="1800" b="1" dirty="0"/>
              <a:t>|  </a:t>
            </a:r>
            <a:r>
              <a:rPr lang="nl-BE" sz="1800" b="1" dirty="0" err="1"/>
              <a:t>cognitiveServices</a:t>
            </a:r>
            <a:r>
              <a:rPr lang="nl-BE" sz="1800" b="1" dirty="0"/>
              <a:t> </a:t>
            </a:r>
            <a:r>
              <a:rPr lang="nl-BE" sz="1800" b="1" dirty="0" err="1"/>
              <a:t>defined</a:t>
            </a:r>
            <a:r>
              <a:rPr lang="nl-BE" sz="1800" b="1" dirty="0"/>
              <a:t> in file [C:\</a:t>
            </a:r>
            <a:r>
              <a:rPr lang="nl-BE" sz="1800" b="1" dirty="0" err="1"/>
              <a:t>repos</a:t>
            </a:r>
            <a:r>
              <a:rPr lang="nl-BE" sz="1800" b="1" dirty="0"/>
              <a:t>\spring-boot-</a:t>
            </a:r>
            <a:r>
              <a:rPr lang="nl-BE" sz="1800" b="1" dirty="0" err="1"/>
              <a:t>ap</a:t>
            </a:r>
            <a:r>
              <a:rPr lang="nl-BE" sz="1800" b="1" dirty="0"/>
              <a:t>-</a:t>
            </a:r>
            <a:r>
              <a:rPr lang="nl-BE" sz="1800" b="1" dirty="0" err="1"/>
              <a:t>exercise</a:t>
            </a:r>
            <a:r>
              <a:rPr lang="nl-BE" sz="1800" b="1" dirty="0"/>
              <a:t>\target\classes\com\infosupport\</a:t>
            </a:r>
            <a:r>
              <a:rPr lang="nl-BE" sz="1800" b="1" dirty="0" err="1"/>
              <a:t>ap</a:t>
            </a:r>
            <a:r>
              <a:rPr lang="nl-BE" sz="1800" b="1" dirty="0"/>
              <a:t>\</a:t>
            </a:r>
            <a:r>
              <a:rPr lang="nl-BE" sz="1800" b="1" dirty="0" err="1"/>
              <a:t>exercise</a:t>
            </a:r>
            <a:r>
              <a:rPr lang="nl-BE" sz="1800" b="1" dirty="0"/>
              <a:t>\services\</a:t>
            </a:r>
            <a:r>
              <a:rPr lang="nl-BE" sz="1800" b="1" dirty="0" err="1"/>
              <a:t>CognitiveServices.class</a:t>
            </a:r>
            <a:r>
              <a:rPr lang="nl-BE" sz="1800" b="1" dirty="0"/>
              <a:t>]</a:t>
            </a:r>
          </a:p>
          <a:p>
            <a:pPr>
              <a:buNone/>
            </a:pPr>
            <a:r>
              <a:rPr lang="nl-BE" sz="1800" b="1" dirty="0"/>
              <a:t>└─────┘</a:t>
            </a:r>
            <a:endParaRPr lang="nl-BE" sz="18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</a:t>
            </a:r>
            <a:r>
              <a:rPr lang="nl-BE" sz="3600" dirty="0" err="1"/>
              <a:t>R</a:t>
            </a:r>
            <a:r>
              <a:rPr lang="nl-BE" sz="3600" dirty="0" err="1" smtClean="0"/>
              <a:t>eason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b="1" dirty="0" smtClean="0"/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public </a:t>
            </a:r>
            <a:r>
              <a:rPr lang="en-US" sz="2800" b="1" dirty="0" err="1"/>
              <a:t>CognitiveServices</a:t>
            </a:r>
            <a:r>
              <a:rPr lang="en-US" sz="2800" b="1" dirty="0"/>
              <a:t>(</a:t>
            </a:r>
            <a:r>
              <a:rPr lang="en-US" sz="2800" b="1" dirty="0" err="1"/>
              <a:t>RestTemplate</a:t>
            </a:r>
            <a:r>
              <a:rPr lang="en-US" sz="2800" b="1" dirty="0"/>
              <a:t> </a:t>
            </a:r>
            <a:r>
              <a:rPr lang="en-US" sz="2800" b="1" dirty="0" err="1"/>
              <a:t>restTemplate</a:t>
            </a:r>
            <a:r>
              <a:rPr lang="en-US" sz="2800" b="1" dirty="0"/>
              <a:t>) {</a:t>
            </a:r>
          </a:p>
          <a:p>
            <a:pPr>
              <a:buNone/>
            </a:pPr>
            <a:r>
              <a:rPr lang="en-US" sz="2800" b="1" dirty="0"/>
              <a:t>        </a:t>
            </a:r>
            <a:r>
              <a:rPr lang="en-US" sz="2800" b="1" dirty="0" err="1"/>
              <a:t>this.restTemplate</a:t>
            </a:r>
            <a:r>
              <a:rPr lang="en-US" sz="2800" b="1" dirty="0"/>
              <a:t> = </a:t>
            </a:r>
            <a:r>
              <a:rPr lang="en-US" sz="2800" b="1" dirty="0" err="1"/>
              <a:t>restTemplate</a:t>
            </a:r>
            <a:r>
              <a:rPr lang="en-US" sz="2800" b="1" dirty="0"/>
              <a:t>;</a:t>
            </a:r>
          </a:p>
          <a:p>
            <a:pPr>
              <a:buNone/>
            </a:pPr>
            <a:r>
              <a:rPr lang="en-US" sz="2800" b="1" dirty="0"/>
              <a:t>  </a:t>
            </a:r>
            <a:r>
              <a:rPr lang="en-US" sz="2800" b="1" dirty="0" smtClean="0"/>
              <a:t>}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87574" y="3424134"/>
            <a:ext cx="3756497" cy="2568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 smtClean="0">
                <a:solidFill>
                  <a:schemeClr val="tx1"/>
                </a:solidFill>
              </a:rPr>
              <a:t>You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can’t</a:t>
            </a:r>
            <a:r>
              <a:rPr lang="nl-BE" dirty="0" smtClean="0">
                <a:solidFill>
                  <a:schemeClr val="tx1"/>
                </a:solidFill>
              </a:rPr>
              <a:t> @</a:t>
            </a:r>
            <a:r>
              <a:rPr lang="nl-BE" dirty="0" err="1" smtClean="0">
                <a:solidFill>
                  <a:schemeClr val="tx1"/>
                </a:solidFill>
              </a:rPr>
              <a:t>Autowire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into</a:t>
            </a:r>
            <a:r>
              <a:rPr lang="nl-BE" dirty="0" smtClean="0">
                <a:solidFill>
                  <a:schemeClr val="tx1"/>
                </a:solidFill>
              </a:rPr>
              <a:t> a </a:t>
            </a:r>
            <a:r>
              <a:rPr lang="nl-BE" dirty="0" err="1" smtClean="0">
                <a:solidFill>
                  <a:schemeClr val="tx1"/>
                </a:solidFill>
              </a:rPr>
              <a:t>constructor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if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that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Bean</a:t>
            </a:r>
            <a:r>
              <a:rPr lang="nl-BE" dirty="0" smtClean="0">
                <a:solidFill>
                  <a:schemeClr val="tx1"/>
                </a:solidFill>
              </a:rPr>
              <a:t> is </a:t>
            </a:r>
            <a:r>
              <a:rPr lang="nl-BE" dirty="0" err="1" smtClean="0">
                <a:solidFill>
                  <a:schemeClr val="tx1"/>
                </a:solidFill>
              </a:rPr>
              <a:t>declared</a:t>
            </a:r>
            <a:r>
              <a:rPr lang="nl-BE" dirty="0" smtClean="0">
                <a:solidFill>
                  <a:schemeClr val="tx1"/>
                </a:solidFill>
              </a:rPr>
              <a:t> in </a:t>
            </a:r>
            <a:r>
              <a:rPr lang="nl-BE" dirty="0" err="1" smtClean="0">
                <a:solidFill>
                  <a:schemeClr val="tx1"/>
                </a:solidFill>
              </a:rPr>
              <a:t>the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same</a:t>
            </a:r>
            <a:r>
              <a:rPr lang="nl-BE" dirty="0" smtClean="0">
                <a:solidFill>
                  <a:schemeClr val="tx1"/>
                </a:solidFill>
              </a:rPr>
              <a:t> class.</a:t>
            </a:r>
          </a:p>
          <a:p>
            <a:pPr algn="ctr"/>
            <a:endParaRPr lang="nl-BE" dirty="0">
              <a:solidFill>
                <a:schemeClr val="tx1"/>
              </a:solidFill>
            </a:endParaRPr>
          </a:p>
          <a:p>
            <a:pPr algn="ctr"/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can’t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create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class without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method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doesn’t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exist</a:t>
            </a:r>
            <a:r>
              <a:rPr lang="nl-BE" b="1" dirty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and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because</a:t>
            </a:r>
            <a:r>
              <a:rPr lang="nl-BE" b="1" dirty="0" smtClean="0">
                <a:solidFill>
                  <a:schemeClr val="tx1"/>
                </a:solidFill>
              </a:rPr>
              <a:t> of </a:t>
            </a:r>
            <a:r>
              <a:rPr lang="nl-BE" b="1" dirty="0" err="1" smtClean="0">
                <a:solidFill>
                  <a:schemeClr val="tx1"/>
                </a:solidFill>
              </a:rPr>
              <a:t>that</a:t>
            </a:r>
            <a:r>
              <a:rPr lang="nl-BE" b="1" dirty="0" smtClean="0">
                <a:solidFill>
                  <a:schemeClr val="tx1"/>
                </a:solidFill>
              </a:rPr>
              <a:t>, </a:t>
            </a:r>
            <a:r>
              <a:rPr lang="nl-BE" b="1" dirty="0" err="1" smtClean="0">
                <a:solidFill>
                  <a:schemeClr val="tx1"/>
                </a:solidFill>
              </a:rPr>
              <a:t>there</a:t>
            </a:r>
            <a:r>
              <a:rPr lang="nl-BE" b="1" dirty="0" smtClean="0">
                <a:solidFill>
                  <a:schemeClr val="tx1"/>
                </a:solidFill>
              </a:rPr>
              <a:t> is no @</a:t>
            </a:r>
            <a:r>
              <a:rPr lang="nl-BE" b="1" dirty="0" err="1" smtClean="0">
                <a:solidFill>
                  <a:schemeClr val="tx1"/>
                </a:solidFill>
              </a:rPr>
              <a:t>Bean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RestTemplate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for</a:t>
            </a:r>
            <a:r>
              <a:rPr lang="nl-BE" b="1" dirty="0" smtClean="0">
                <a:solidFill>
                  <a:schemeClr val="tx1"/>
                </a:solidFill>
              </a:rPr>
              <a:t> Spring </a:t>
            </a:r>
            <a:r>
              <a:rPr lang="nl-BE" b="1" dirty="0" err="1" smtClean="0">
                <a:solidFill>
                  <a:schemeClr val="tx1"/>
                </a:solidFill>
              </a:rPr>
              <a:t>to</a:t>
            </a:r>
            <a:r>
              <a:rPr lang="nl-BE" b="1" dirty="0" smtClean="0">
                <a:solidFill>
                  <a:schemeClr val="tx1"/>
                </a:solidFill>
              </a:rPr>
              <a:t> </a:t>
            </a:r>
            <a:r>
              <a:rPr lang="nl-BE" b="1" dirty="0" err="1" smtClean="0">
                <a:solidFill>
                  <a:schemeClr val="tx1"/>
                </a:solidFill>
              </a:rPr>
              <a:t>use</a:t>
            </a:r>
            <a:endParaRPr lang="nl-B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</a:t>
            </a:r>
            <a:r>
              <a:rPr lang="nl-BE" sz="3600" dirty="0" smtClean="0"/>
              <a:t>Solution 1 - @</a:t>
            </a:r>
            <a:r>
              <a:rPr lang="nl-BE" sz="3600" dirty="0" err="1" smtClean="0"/>
              <a:t>Autowire</a:t>
            </a:r>
            <a:r>
              <a:rPr lang="nl-BE" sz="3600" dirty="0" smtClean="0"/>
              <a:t> on Field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@</a:t>
            </a:r>
            <a:r>
              <a:rPr lang="en-US" sz="2800" b="1" dirty="0" err="1">
                <a:solidFill>
                  <a:srgbClr val="FF0000"/>
                </a:solidFill>
              </a:rPr>
              <a:t>Autowired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err="1" smtClean="0"/>
              <a:t>RestTemplate</a:t>
            </a:r>
            <a:endParaRPr lang="en-US" sz="2800" b="1" dirty="0"/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Possible</a:t>
            </a:r>
            <a:r>
              <a:rPr lang="nl-BE" sz="3600" dirty="0" smtClean="0"/>
              <a:t> </a:t>
            </a:r>
            <a:r>
              <a:rPr lang="nl-BE" sz="3600" dirty="0" smtClean="0"/>
              <a:t>Solution 2 – @</a:t>
            </a:r>
            <a:r>
              <a:rPr lang="nl-BE" sz="3600" dirty="0" err="1" smtClean="0"/>
              <a:t>Bean</a:t>
            </a:r>
            <a:r>
              <a:rPr lang="nl-BE" sz="3600" dirty="0" smtClean="0"/>
              <a:t> in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class.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By putting the code below in a different class, the </a:t>
            </a:r>
            <a:r>
              <a:rPr lang="en-US" sz="2800" b="1" dirty="0" err="1" smtClean="0">
                <a:solidFill>
                  <a:schemeClr val="tx1"/>
                </a:solidFill>
              </a:rPr>
              <a:t>RestTemplate</a:t>
            </a:r>
            <a:r>
              <a:rPr lang="en-US" sz="2800" b="1" dirty="0" smtClean="0">
                <a:solidFill>
                  <a:schemeClr val="tx1"/>
                </a:solidFill>
              </a:rPr>
              <a:t> does exist when the constructor (@</a:t>
            </a:r>
            <a:r>
              <a:rPr lang="en-US" sz="2800" b="1" dirty="0" err="1" smtClean="0">
                <a:solidFill>
                  <a:schemeClr val="tx1"/>
                </a:solidFill>
              </a:rPr>
              <a:t>Autowired</a:t>
            </a:r>
            <a:r>
              <a:rPr lang="en-US" sz="2800" b="1" dirty="0" smtClean="0">
                <a:solidFill>
                  <a:schemeClr val="tx1"/>
                </a:solidFill>
              </a:rPr>
              <a:t>) is called.</a:t>
            </a:r>
            <a:endParaRPr lang="en-US" sz="28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800" b="1" dirty="0" smtClean="0"/>
              <a:t>  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1251</Words>
  <Application>Microsoft Office PowerPoint</Application>
  <PresentationFormat>Widescreen</PresentationFormat>
  <Paragraphs>404</Paragraphs>
  <Slides>71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MS PGothic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PowerPoint Presentation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Error</vt:lpstr>
      <vt:lpstr>The Reason</vt:lpstr>
      <vt:lpstr>Possible Solution 1 - @Autowire on Field</vt:lpstr>
      <vt:lpstr>Possible Solution 2 – @Bean in another class.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893</cp:revision>
  <dcterms:created xsi:type="dcterms:W3CDTF">2015-05-19T08:37:39Z</dcterms:created>
  <dcterms:modified xsi:type="dcterms:W3CDTF">2017-03-16T15:44:52Z</dcterms:modified>
</cp:coreProperties>
</file>